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Norwester" charset="1" panose="0000050600000000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Cooper Hewitt" charset="1" panose="00000000000000000000"/>
      <p:regular r:id="rId13"/>
    </p:embeddedFont>
    <p:embeddedFont>
      <p:font typeface="Cooper Hewitt Bold" charset="1" panose="00000000000000000000"/>
      <p:regular r:id="rId14"/>
    </p:embeddedFont>
    <p:embeddedFont>
      <p:font typeface="Cooper Hewitt Italics" charset="1" panose="00000000000000000000"/>
      <p:regular r:id="rId15"/>
    </p:embeddedFont>
    <p:embeddedFont>
      <p:font typeface="Cooper Hewitt Bold Italics" charset="1" panose="00000000000000000000"/>
      <p:regular r:id="rId16"/>
    </p:embeddedFont>
    <p:embeddedFont>
      <p:font typeface="Cardo" charset="1" panose="02020600000000000000"/>
      <p:regular r:id="rId17"/>
    </p:embeddedFont>
    <p:embeddedFont>
      <p:font typeface="Cardo Bold" charset="1" panose="02020804080000020003"/>
      <p:regular r:id="rId18"/>
    </p:embeddedFont>
    <p:embeddedFont>
      <p:font typeface="Cardo Italics" charset="1" panose="02020600000000000000"/>
      <p:regular r:id="rId19"/>
    </p:embeddedFont>
    <p:embeddedFont>
      <p:font typeface="Lovelo" charset="1" panose="02000000000000000000"/>
      <p:regular r:id="rId20"/>
    </p:embeddedFont>
    <p:embeddedFont>
      <p:font typeface="Big Shoulders Display" charset="1" panose="00000000000000000000"/>
      <p:regular r:id="rId21"/>
    </p:embeddedFont>
    <p:embeddedFont>
      <p:font typeface="Big Shoulders Display Bold" charset="1" panose="00000000000000000000"/>
      <p:regular r:id="rId22"/>
    </p:embeddedFont>
    <p:embeddedFont>
      <p:font typeface="Inter" charset="1" panose="020B0502030000000004"/>
      <p:regular r:id="rId23"/>
    </p:embeddedFont>
    <p:embeddedFont>
      <p:font typeface="Inter Bold" charset="1" panose="020B0802030000000004"/>
      <p:regular r:id="rId24"/>
    </p:embeddedFont>
    <p:embeddedFont>
      <p:font typeface="Inter Italics" charset="1" panose="020B0502030000000004"/>
      <p:regular r:id="rId25"/>
    </p:embeddedFont>
    <p:embeddedFont>
      <p:font typeface="Inter Bold Italics" charset="1" panose="020B0802030000000004"/>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Italics" charset="1" panose="00000500000000000000"/>
      <p:regular r:id="rId29"/>
    </p:embeddedFont>
    <p:embeddedFont>
      <p:font typeface="Poppins Bold Italics" charset="1" panose="00000800000000000000"/>
      <p:regular r:id="rId30"/>
    </p:embeddedFont>
    <p:embeddedFont>
      <p:font typeface="Canva Sans" charset="1" panose="020B0503030501040103"/>
      <p:regular r:id="rId31"/>
    </p:embeddedFont>
    <p:embeddedFont>
      <p:font typeface="Canva Sans Bold" charset="1" panose="020B0803030501040103"/>
      <p:regular r:id="rId32"/>
    </p:embeddedFont>
    <p:embeddedFont>
      <p:font typeface="Canva Sans Italics" charset="1" panose="020B0503030501040103"/>
      <p:regular r:id="rId33"/>
    </p:embeddedFont>
    <p:embeddedFont>
      <p:font typeface="Canva Sans Bold Italics" charset="1" panose="020B0803030501040103"/>
      <p:regular r:id="rId34"/>
    </p:embeddedFont>
    <p:embeddedFont>
      <p:font typeface="Sports World" charset="1" panose="020005030200000200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17647"/>
              </a:srgbClr>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52031" y="-2103823"/>
            <a:ext cx="15607269" cy="15607269"/>
          </a:xfrm>
          <a:prstGeom prst="rect">
            <a:avLst/>
          </a:prstGeom>
        </p:spPr>
      </p:pic>
      <p:pic>
        <p:nvPicPr>
          <p:cNvPr name="Picture 6" id="6"/>
          <p:cNvPicPr>
            <a:picLocks noChangeAspect="true"/>
          </p:cNvPicPr>
          <p:nvPr/>
        </p:nvPicPr>
        <p:blipFill>
          <a:blip r:embed="rId5">
            <a:alphaModFix amt="41000"/>
          </a:blip>
          <a:srcRect l="0" t="0" r="0" b="0"/>
          <a:stretch>
            <a:fillRect/>
          </a:stretch>
        </p:blipFill>
        <p:spPr>
          <a:xfrm flipH="false" flipV="false" rot="0">
            <a:off x="0" y="152400"/>
            <a:ext cx="18288000" cy="9982200"/>
          </a:xfrm>
          <a:prstGeom prst="rect">
            <a:avLst/>
          </a:prstGeom>
        </p:spPr>
      </p:pic>
      <p:sp>
        <p:nvSpPr>
          <p:cNvPr name="TextBox 7" id="7"/>
          <p:cNvSpPr txBox="true"/>
          <p:nvPr/>
        </p:nvSpPr>
        <p:spPr>
          <a:xfrm rot="0">
            <a:off x="3349117" y="4155112"/>
            <a:ext cx="12053793" cy="2879849"/>
          </a:xfrm>
          <a:prstGeom prst="rect">
            <a:avLst/>
          </a:prstGeom>
        </p:spPr>
        <p:txBody>
          <a:bodyPr anchor="t" rtlCol="false" tIns="0" lIns="0" bIns="0" rIns="0">
            <a:spAutoFit/>
          </a:bodyPr>
          <a:lstStyle/>
          <a:p>
            <a:pPr algn="ctr">
              <a:lnSpc>
                <a:spcPts val="11368"/>
              </a:lnSpc>
              <a:spcBef>
                <a:spcPct val="0"/>
              </a:spcBef>
            </a:pPr>
            <a:r>
              <a:rPr lang="en-US" sz="8120">
                <a:solidFill>
                  <a:srgbClr val="000000"/>
                </a:solidFill>
                <a:latin typeface="Sports World Bold"/>
              </a:rPr>
              <a:t>MOVIE RECOMMENDER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5161505" y="3697984"/>
            <a:ext cx="3509790" cy="6782202"/>
          </a:xfrm>
          <a:prstGeom prst="rect">
            <a:avLst/>
          </a:prstGeom>
        </p:spPr>
      </p:pic>
      <p:grpSp>
        <p:nvGrpSpPr>
          <p:cNvPr name="Group 3" id="3"/>
          <p:cNvGrpSpPr/>
          <p:nvPr/>
        </p:nvGrpSpPr>
        <p:grpSpPr>
          <a:xfrm rot="0">
            <a:off x="413128" y="380598"/>
            <a:ext cx="17461745" cy="9449604"/>
            <a:chOff x="0" y="0"/>
            <a:chExt cx="5906812" cy="3196533"/>
          </a:xfrm>
        </p:grpSpPr>
        <p:sp>
          <p:nvSpPr>
            <p:cNvPr name="Freeform 4" id="4"/>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grpSp>
        <p:nvGrpSpPr>
          <p:cNvPr name="Group 5" id="5"/>
          <p:cNvGrpSpPr>
            <a:grpSpLocks noChangeAspect="true"/>
          </p:cNvGrpSpPr>
          <p:nvPr/>
        </p:nvGrpSpPr>
        <p:grpSpPr>
          <a:xfrm rot="0">
            <a:off x="1028700" y="3697984"/>
            <a:ext cx="7610985" cy="4365569"/>
            <a:chOff x="0" y="0"/>
            <a:chExt cx="7981950" cy="4578350"/>
          </a:xfrm>
        </p:grpSpPr>
        <p:sp>
          <p:nvSpPr>
            <p:cNvPr name="Freeform 6" id="6"/>
            <p:cNvSpPr/>
            <p:nvPr/>
          </p:nvSpPr>
          <p:spPr>
            <a:xfrm>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7" id="7"/>
            <p:cNvSpPr/>
            <p:nvPr/>
          </p:nvSpPr>
          <p:spPr>
            <a:xfrm>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8" id="8"/>
            <p:cNvSpPr/>
            <p:nvPr/>
          </p:nvSpPr>
          <p:spPr>
            <a:xfrm>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9" id="9"/>
            <p:cNvSpPr/>
            <p:nvPr/>
          </p:nvSpPr>
          <p:spPr>
            <a:xfrm>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0" id="10"/>
            <p:cNvSpPr/>
            <p:nvPr/>
          </p:nvSpPr>
          <p:spPr>
            <a:xfrm>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13216" r="-13216" t="0" b="0"/>
              </a:stretch>
            </a:blipFill>
          </p:spPr>
        </p:sp>
      </p:grpSp>
      <p:sp>
        <p:nvSpPr>
          <p:cNvPr name="TextBox 11" id="11"/>
          <p:cNvSpPr txBox="true"/>
          <p:nvPr/>
        </p:nvSpPr>
        <p:spPr>
          <a:xfrm rot="0">
            <a:off x="2401264" y="1723454"/>
            <a:ext cx="14515136" cy="1047750"/>
          </a:xfrm>
          <a:prstGeom prst="rect">
            <a:avLst/>
          </a:prstGeom>
        </p:spPr>
        <p:txBody>
          <a:bodyPr anchor="t" rtlCol="false" tIns="0" lIns="0" bIns="0" rIns="0">
            <a:spAutoFit/>
          </a:bodyPr>
          <a:lstStyle/>
          <a:p>
            <a:pPr algn="ctr">
              <a:lnSpc>
                <a:spcPts val="8400"/>
              </a:lnSpc>
              <a:spcBef>
                <a:spcPct val="0"/>
              </a:spcBef>
            </a:pPr>
            <a:r>
              <a:rPr lang="en-US" sz="6000">
                <a:solidFill>
                  <a:srgbClr val="FFF5E5"/>
                </a:solidFill>
                <a:latin typeface="Norwester Bold"/>
              </a:rPr>
              <a:t>Top movie recommendation use cases</a:t>
            </a:r>
          </a:p>
        </p:txBody>
      </p:sp>
      <p:sp>
        <p:nvSpPr>
          <p:cNvPr name="TextBox 12" id="12"/>
          <p:cNvSpPr txBox="true"/>
          <p:nvPr/>
        </p:nvSpPr>
        <p:spPr>
          <a:xfrm rot="0">
            <a:off x="8343900" y="3640834"/>
            <a:ext cx="8276715" cy="4410210"/>
          </a:xfrm>
          <a:prstGeom prst="rect">
            <a:avLst/>
          </a:prstGeom>
        </p:spPr>
        <p:txBody>
          <a:bodyPr anchor="t" rtlCol="false" tIns="0" lIns="0" bIns="0" rIns="0">
            <a:spAutoFit/>
          </a:bodyPr>
          <a:lstStyle/>
          <a:p>
            <a:pPr algn="ctr">
              <a:lnSpc>
                <a:spcPts val="3503"/>
              </a:lnSpc>
            </a:pPr>
            <a:r>
              <a:rPr lang="en-US" sz="2502">
                <a:solidFill>
                  <a:srgbClr val="FFFFFF"/>
                </a:solidFill>
                <a:latin typeface="Canva Sans"/>
              </a:rPr>
              <a:t>One can spot the increased use of the recommendation systems on almost every popular streaming service, social media, or e-commerce platform. These include Amazon, YouTube, Netflix, Facebook, to name a few. How do the recommendation systems help different industries provide more personalized experiences to their users? Let’s see how it works, based on the example of popular movie recommendation systems!</a:t>
            </a:r>
          </a:p>
          <a:p>
            <a:pPr algn="ctr">
              <a:lnSpc>
                <a:spcPts val="350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6" t="7246" r="0" b="8508"/>
          <a:stretch>
            <a:fillRect/>
          </a:stretch>
        </p:blipFill>
        <p:spPr>
          <a:xfrm>
            <a:off x="0" y="0"/>
            <a:ext cx="18288000" cy="10287000"/>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name="Picture 5" id="5"/>
          <p:cNvPicPr>
            <a:picLocks noChangeAspect="true"/>
          </p:cNvPicPr>
          <p:nvPr/>
        </p:nvPicPr>
        <p:blipFill>
          <a:blip r:embed="rId3"/>
          <a:srcRect l="3057" t="19483" r="5213" b="18333"/>
          <a:stretch>
            <a:fillRect/>
          </a:stretch>
        </p:blipFill>
        <p:spPr>
          <a:xfrm flipH="false" flipV="false" rot="0">
            <a:off x="413128" y="300017"/>
            <a:ext cx="4953000" cy="1905000"/>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413128" y="3113766"/>
            <a:ext cx="11715744" cy="6144534"/>
          </a:xfrm>
          <a:prstGeom prst="rect">
            <a:avLst/>
          </a:prstGeom>
        </p:spPr>
      </p:pic>
      <p:sp>
        <p:nvSpPr>
          <p:cNvPr name="TextBox 7" id="7"/>
          <p:cNvSpPr txBox="true"/>
          <p:nvPr/>
        </p:nvSpPr>
        <p:spPr>
          <a:xfrm rot="0">
            <a:off x="12337465" y="4005767"/>
            <a:ext cx="5537407" cy="4303382"/>
          </a:xfrm>
          <a:prstGeom prst="rect">
            <a:avLst/>
          </a:prstGeom>
        </p:spPr>
        <p:txBody>
          <a:bodyPr anchor="t" rtlCol="false" tIns="0" lIns="0" bIns="0" rIns="0">
            <a:spAutoFit/>
          </a:bodyPr>
          <a:lstStyle/>
          <a:p>
            <a:pPr algn="ctr">
              <a:lnSpc>
                <a:spcPts val="4879"/>
              </a:lnSpc>
            </a:pPr>
            <a:r>
              <a:rPr lang="en-US" sz="3485">
                <a:solidFill>
                  <a:srgbClr val="FFFFFF"/>
                </a:solidFill>
                <a:latin typeface="Canva Sans"/>
              </a:rPr>
              <a:t>Some years back Netflix hosted a match for making the best recommender system, even rewarded in millions.</a:t>
            </a:r>
          </a:p>
          <a:p>
            <a:pPr algn="ctr">
              <a:lnSpc>
                <a:spcPts val="48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285320" y="533400"/>
            <a:ext cx="1563558" cy="1100354"/>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562305" y="3403978"/>
            <a:ext cx="9723015" cy="5106488"/>
          </a:xfrm>
          <a:prstGeom prst="rect">
            <a:avLst/>
          </a:prstGeom>
        </p:spPr>
      </p:pic>
      <p:sp>
        <p:nvSpPr>
          <p:cNvPr name="TextBox 5" id="5"/>
          <p:cNvSpPr txBox="true"/>
          <p:nvPr/>
        </p:nvSpPr>
        <p:spPr>
          <a:xfrm rot="0">
            <a:off x="12848878" y="214580"/>
            <a:ext cx="4096445"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Norwester"/>
              </a:rPr>
              <a:t>YouTube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8562679" cy="10136999"/>
          </a:xfrm>
          <a:prstGeom prst="rect">
            <a:avLst/>
          </a:prstGeom>
        </p:spPr>
      </p:pic>
      <p:sp>
        <p:nvSpPr>
          <p:cNvPr name="TextBox 3" id="3"/>
          <p:cNvSpPr txBox="true"/>
          <p:nvPr/>
        </p:nvSpPr>
        <p:spPr>
          <a:xfrm rot="0">
            <a:off x="514350" y="2954972"/>
            <a:ext cx="17259300"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FFFFFF"/>
                </a:solidFill>
                <a:latin typeface="Canva Sans"/>
              </a:rPr>
              <a:t>https://labelyourdata.com/articles/movie-recommendation-with-machine-learning</a:t>
            </a:r>
          </a:p>
          <a:p>
            <a:pPr marL="734059" indent="-367030" lvl="1">
              <a:lnSpc>
                <a:spcPts val="4759"/>
              </a:lnSpc>
              <a:buFont typeface="Arial"/>
              <a:buChar char="•"/>
            </a:pPr>
            <a:r>
              <a:rPr lang="en-US" sz="3399">
                <a:solidFill>
                  <a:srgbClr val="FFFFFF"/>
                </a:solidFill>
                <a:latin typeface="Canva Sans"/>
              </a:rPr>
              <a:t>https://www.mygreatlearning.com/blog/masterclass-on-movie-recommendation-system/</a:t>
            </a:r>
          </a:p>
          <a:p>
            <a:pPr marL="734059" indent="-367030" lvl="1">
              <a:lnSpc>
                <a:spcPts val="4759"/>
              </a:lnSpc>
              <a:buFont typeface="Arial"/>
              <a:buChar char="•"/>
            </a:pPr>
            <a:r>
              <a:rPr lang="en-US" sz="3399">
                <a:solidFill>
                  <a:srgbClr val="FFFFFF"/>
                </a:solidFill>
                <a:latin typeface="Canva Sans"/>
              </a:rPr>
              <a:t>https://www.kaggle.com/code/rounakbanik/movie-recommender-systems</a:t>
            </a:r>
          </a:p>
          <a:p>
            <a:pPr marL="734059" indent="-367030" lvl="1">
              <a:lnSpc>
                <a:spcPts val="4759"/>
              </a:lnSpc>
              <a:buFont typeface="Arial"/>
              <a:buChar char="•"/>
            </a:pPr>
            <a:r>
              <a:rPr lang="en-US" sz="3399">
                <a:solidFill>
                  <a:srgbClr val="FFFFFF"/>
                </a:solidFill>
                <a:latin typeface="Canva Sans"/>
              </a:rPr>
              <a:t>https://www.netflix.com/</a:t>
            </a:r>
          </a:p>
          <a:p>
            <a:pPr marL="734059" indent="-367030" lvl="1">
              <a:lnSpc>
                <a:spcPts val="4759"/>
              </a:lnSpc>
              <a:buFont typeface="Arial"/>
              <a:buChar char="•"/>
            </a:pPr>
            <a:r>
              <a:rPr lang="en-US" sz="3399">
                <a:solidFill>
                  <a:srgbClr val="FFFFFF"/>
                </a:solidFill>
                <a:latin typeface="Canva Sans"/>
              </a:rPr>
              <a:t>https://www.youtube.com/</a:t>
            </a:r>
          </a:p>
          <a:p>
            <a:pPr marL="734059" indent="-367030" lvl="1">
              <a:lnSpc>
                <a:spcPts val="4759"/>
              </a:lnSpc>
              <a:buFont typeface="Arial"/>
              <a:buChar char="•"/>
            </a:pPr>
            <a:r>
              <a:rPr lang="en-US" sz="3399">
                <a:solidFill>
                  <a:srgbClr val="FFFFFF"/>
                </a:solidFill>
                <a:latin typeface="Canva Sans"/>
              </a:rPr>
              <a:t>https://towardsdatascience.com/how-to-build-a-movie-recommendation-system-67e321339109</a:t>
            </a:r>
          </a:p>
        </p:txBody>
      </p:sp>
      <p:sp>
        <p:nvSpPr>
          <p:cNvPr name="TextBox 4" id="4"/>
          <p:cNvSpPr txBox="true"/>
          <p:nvPr/>
        </p:nvSpPr>
        <p:spPr>
          <a:xfrm rot="0">
            <a:off x="533549" y="159703"/>
            <a:ext cx="670530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References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339" t="30001" r="8650" b="23747"/>
          <a:stretch>
            <a:fillRect/>
          </a:stretch>
        </p:blipFill>
        <p:spPr>
          <a:xfrm flipH="false" flipV="false" rot="0">
            <a:off x="2095500" y="3962400"/>
            <a:ext cx="15163800" cy="45339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58993" y="3048000"/>
            <a:ext cx="4873214"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6000"/>
          </a:blip>
          <a:srcRect l="226" t="0" r="0" b="0"/>
          <a:stretch>
            <a:fillRect/>
          </a:stretch>
        </p:blipFill>
        <p:spPr>
          <a:xfrm flipH="false" flipV="false" rot="0">
            <a:off x="768" y="0"/>
            <a:ext cx="18287232" cy="10264140"/>
          </a:xfrm>
          <a:prstGeom prst="rect">
            <a:avLst/>
          </a:prstGeom>
        </p:spPr>
      </p:pic>
      <p:grpSp>
        <p:nvGrpSpPr>
          <p:cNvPr name="Group 3" id="3"/>
          <p:cNvGrpSpPr/>
          <p:nvPr/>
        </p:nvGrpSpPr>
        <p:grpSpPr>
          <a:xfrm rot="0">
            <a:off x="-16240089" y="4935673"/>
            <a:ext cx="17268789" cy="8996754"/>
            <a:chOff x="0" y="0"/>
            <a:chExt cx="5702833" cy="2971082"/>
          </a:xfrm>
        </p:grpSpPr>
        <p:sp>
          <p:nvSpPr>
            <p:cNvPr name="Freeform 4" id="4"/>
            <p:cNvSpPr/>
            <p:nvPr/>
          </p:nvSpPr>
          <p:spPr>
            <a:xfrm>
              <a:off x="0" y="0"/>
              <a:ext cx="5702833" cy="2971082"/>
            </a:xfrm>
            <a:custGeom>
              <a:avLst/>
              <a:gdLst/>
              <a:ahLst/>
              <a:cxnLst/>
              <a:rect r="r" b="b" t="t" l="l"/>
              <a:pathLst>
                <a:path h="2971082" w="5702833">
                  <a:moveTo>
                    <a:pt x="5578373" y="2971082"/>
                  </a:moveTo>
                  <a:lnTo>
                    <a:pt x="124460" y="2971082"/>
                  </a:lnTo>
                  <a:cubicBezTo>
                    <a:pt x="55880" y="2971082"/>
                    <a:pt x="0" y="2915202"/>
                    <a:pt x="0" y="2846622"/>
                  </a:cubicBezTo>
                  <a:lnTo>
                    <a:pt x="0" y="124460"/>
                  </a:lnTo>
                  <a:cubicBezTo>
                    <a:pt x="0" y="55880"/>
                    <a:pt x="55880" y="0"/>
                    <a:pt x="124460" y="0"/>
                  </a:cubicBezTo>
                  <a:lnTo>
                    <a:pt x="5578373" y="0"/>
                  </a:lnTo>
                  <a:cubicBezTo>
                    <a:pt x="5646953" y="0"/>
                    <a:pt x="5702833" y="55880"/>
                    <a:pt x="5702833" y="124460"/>
                  </a:cubicBezTo>
                  <a:lnTo>
                    <a:pt x="5702833" y="2846622"/>
                  </a:lnTo>
                  <a:cubicBezTo>
                    <a:pt x="5702833" y="2915202"/>
                    <a:pt x="5646953" y="2971082"/>
                    <a:pt x="5578373" y="2971082"/>
                  </a:cubicBezTo>
                  <a:close/>
                </a:path>
              </a:pathLst>
            </a:custGeom>
            <a:solidFill>
              <a:srgbClr val="FFFFFF">
                <a:alpha val="0"/>
              </a:srgbClr>
            </a:solidFill>
          </p:spPr>
        </p:sp>
      </p:grpSp>
      <p:grpSp>
        <p:nvGrpSpPr>
          <p:cNvPr name="Group 5" id="5"/>
          <p:cNvGrpSpPr/>
          <p:nvPr/>
        </p:nvGrpSpPr>
        <p:grpSpPr>
          <a:xfrm rot="0">
            <a:off x="413128" y="418698"/>
            <a:ext cx="17461745" cy="9449604"/>
            <a:chOff x="0" y="0"/>
            <a:chExt cx="5906812" cy="3196533"/>
          </a:xfrm>
        </p:grpSpPr>
        <p:sp>
          <p:nvSpPr>
            <p:cNvPr name="Freeform 6" id="6"/>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12941"/>
              </a:srgbClr>
            </a:solidFill>
          </p:spPr>
        </p:sp>
      </p:grpSp>
      <p:grpSp>
        <p:nvGrpSpPr>
          <p:cNvPr name="Group 7" id="7"/>
          <p:cNvGrpSpPr/>
          <p:nvPr/>
        </p:nvGrpSpPr>
        <p:grpSpPr>
          <a:xfrm rot="0">
            <a:off x="5927142" y="957297"/>
            <a:ext cx="415481" cy="415481"/>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9" id="9"/>
          <p:cNvGrpSpPr/>
          <p:nvPr/>
        </p:nvGrpSpPr>
        <p:grpSpPr>
          <a:xfrm rot="0">
            <a:off x="5897003" y="2532906"/>
            <a:ext cx="415481" cy="415481"/>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11" id="11"/>
          <p:cNvGrpSpPr/>
          <p:nvPr/>
        </p:nvGrpSpPr>
        <p:grpSpPr>
          <a:xfrm rot="0">
            <a:off x="5897003" y="3948865"/>
            <a:ext cx="415481" cy="415481"/>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13" id="13"/>
          <p:cNvGrpSpPr/>
          <p:nvPr/>
        </p:nvGrpSpPr>
        <p:grpSpPr>
          <a:xfrm rot="0">
            <a:off x="5897003" y="4935846"/>
            <a:ext cx="415481" cy="415481"/>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15" id="15"/>
          <p:cNvGrpSpPr/>
          <p:nvPr/>
        </p:nvGrpSpPr>
        <p:grpSpPr>
          <a:xfrm rot="0">
            <a:off x="5897003" y="6109585"/>
            <a:ext cx="415481" cy="415481"/>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name="Group 17" id="17"/>
          <p:cNvGrpSpPr/>
          <p:nvPr/>
        </p:nvGrpSpPr>
        <p:grpSpPr>
          <a:xfrm rot="0">
            <a:off x="5897003" y="7100185"/>
            <a:ext cx="415481" cy="415481"/>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19" id="19"/>
          <p:cNvPicPr>
            <a:picLocks noChangeAspect="true"/>
          </p:cNvPicPr>
          <p:nvPr/>
        </p:nvPicPr>
        <p:blipFill>
          <a:blip r:embed="rId3">
            <a:alphaModFix amt="71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4483548"/>
            <a:ext cx="4628098" cy="4114800"/>
          </a:xfrm>
          <a:prstGeom prst="rect">
            <a:avLst/>
          </a:prstGeom>
        </p:spPr>
      </p:pic>
      <p:sp>
        <p:nvSpPr>
          <p:cNvPr name="TextBox 20" id="20"/>
          <p:cNvSpPr txBox="true"/>
          <p:nvPr/>
        </p:nvSpPr>
        <p:spPr>
          <a:xfrm rot="0">
            <a:off x="6545924" y="759824"/>
            <a:ext cx="4547055" cy="1204966"/>
          </a:xfrm>
          <a:prstGeom prst="rect">
            <a:avLst/>
          </a:prstGeom>
        </p:spPr>
        <p:txBody>
          <a:bodyPr anchor="t" rtlCol="false" tIns="0" lIns="0" bIns="0" rIns="0">
            <a:spAutoFit/>
          </a:bodyPr>
          <a:lstStyle/>
          <a:p>
            <a:pPr>
              <a:lnSpc>
                <a:spcPts val="4459"/>
              </a:lnSpc>
              <a:spcBef>
                <a:spcPct val="0"/>
              </a:spcBef>
            </a:pPr>
            <a:r>
              <a:rPr lang="en-US" sz="3185">
                <a:solidFill>
                  <a:srgbClr val="FFFFFF"/>
                </a:solidFill>
                <a:latin typeface="Cooper Hewitt"/>
              </a:rPr>
              <a:t>what is recommender system &amp; why we need it?</a:t>
            </a:r>
          </a:p>
        </p:txBody>
      </p:sp>
      <p:sp>
        <p:nvSpPr>
          <p:cNvPr name="TextBox 21" id="21"/>
          <p:cNvSpPr txBox="true"/>
          <p:nvPr/>
        </p:nvSpPr>
        <p:spPr>
          <a:xfrm rot="0">
            <a:off x="6545924" y="2294656"/>
            <a:ext cx="4547055" cy="1204966"/>
          </a:xfrm>
          <a:prstGeom prst="rect">
            <a:avLst/>
          </a:prstGeom>
        </p:spPr>
        <p:txBody>
          <a:bodyPr anchor="t" rtlCol="false" tIns="0" lIns="0" bIns="0" rIns="0">
            <a:spAutoFit/>
          </a:bodyPr>
          <a:lstStyle/>
          <a:p>
            <a:pPr>
              <a:lnSpc>
                <a:spcPts val="4459"/>
              </a:lnSpc>
              <a:spcBef>
                <a:spcPct val="0"/>
              </a:spcBef>
            </a:pPr>
            <a:r>
              <a:rPr lang="en-US" sz="3185">
                <a:solidFill>
                  <a:srgbClr val="FFFFFF"/>
                </a:solidFill>
                <a:latin typeface="Cooper Hewitt"/>
              </a:rPr>
              <a:t>what is movie recommender?</a:t>
            </a:r>
          </a:p>
        </p:txBody>
      </p:sp>
      <p:sp>
        <p:nvSpPr>
          <p:cNvPr name="TextBox 22" id="22"/>
          <p:cNvSpPr txBox="true"/>
          <p:nvPr/>
        </p:nvSpPr>
        <p:spPr>
          <a:xfrm rot="0">
            <a:off x="6609323" y="3754148"/>
            <a:ext cx="4547055" cy="642991"/>
          </a:xfrm>
          <a:prstGeom prst="rect">
            <a:avLst/>
          </a:prstGeom>
        </p:spPr>
        <p:txBody>
          <a:bodyPr anchor="t" rtlCol="false" tIns="0" lIns="0" bIns="0" rIns="0">
            <a:spAutoFit/>
          </a:bodyPr>
          <a:lstStyle/>
          <a:p>
            <a:pPr>
              <a:lnSpc>
                <a:spcPts val="4459"/>
              </a:lnSpc>
              <a:spcBef>
                <a:spcPct val="0"/>
              </a:spcBef>
            </a:pPr>
            <a:r>
              <a:rPr lang="en-US" sz="3185">
                <a:solidFill>
                  <a:srgbClr val="FFFFFF"/>
                </a:solidFill>
                <a:latin typeface="Cooper Hewitt"/>
              </a:rPr>
              <a:t>Types </a:t>
            </a:r>
          </a:p>
        </p:txBody>
      </p:sp>
      <p:sp>
        <p:nvSpPr>
          <p:cNvPr name="TextBox 23" id="23"/>
          <p:cNvSpPr txBox="true"/>
          <p:nvPr/>
        </p:nvSpPr>
        <p:spPr>
          <a:xfrm rot="0">
            <a:off x="6545924" y="4773748"/>
            <a:ext cx="4547055" cy="642991"/>
          </a:xfrm>
          <a:prstGeom prst="rect">
            <a:avLst/>
          </a:prstGeom>
        </p:spPr>
        <p:txBody>
          <a:bodyPr anchor="t" rtlCol="false" tIns="0" lIns="0" bIns="0" rIns="0">
            <a:spAutoFit/>
          </a:bodyPr>
          <a:lstStyle/>
          <a:p>
            <a:pPr>
              <a:lnSpc>
                <a:spcPts val="4459"/>
              </a:lnSpc>
              <a:spcBef>
                <a:spcPct val="0"/>
              </a:spcBef>
            </a:pPr>
            <a:r>
              <a:rPr lang="en-US" sz="3185">
                <a:solidFill>
                  <a:srgbClr val="FFFFFF"/>
                </a:solidFill>
                <a:latin typeface="Cooper Hewitt"/>
              </a:rPr>
              <a:t>overview of project flow</a:t>
            </a:r>
          </a:p>
        </p:txBody>
      </p:sp>
      <p:sp>
        <p:nvSpPr>
          <p:cNvPr name="TextBox 24" id="24"/>
          <p:cNvSpPr txBox="true"/>
          <p:nvPr/>
        </p:nvSpPr>
        <p:spPr>
          <a:xfrm rot="0">
            <a:off x="6545924" y="5947487"/>
            <a:ext cx="4547055" cy="642991"/>
          </a:xfrm>
          <a:prstGeom prst="rect">
            <a:avLst/>
          </a:prstGeom>
        </p:spPr>
        <p:txBody>
          <a:bodyPr anchor="t" rtlCol="false" tIns="0" lIns="0" bIns="0" rIns="0">
            <a:spAutoFit/>
          </a:bodyPr>
          <a:lstStyle/>
          <a:p>
            <a:pPr>
              <a:lnSpc>
                <a:spcPts val="4459"/>
              </a:lnSpc>
              <a:spcBef>
                <a:spcPct val="0"/>
              </a:spcBef>
            </a:pPr>
            <a:r>
              <a:rPr lang="en-US" sz="3185">
                <a:solidFill>
                  <a:srgbClr val="FFFFFF"/>
                </a:solidFill>
                <a:latin typeface="Cooper Hewitt"/>
              </a:rPr>
              <a:t>Datasets</a:t>
            </a:r>
          </a:p>
        </p:txBody>
      </p:sp>
      <p:sp>
        <p:nvSpPr>
          <p:cNvPr name="TextBox 25" id="25"/>
          <p:cNvSpPr txBox="true"/>
          <p:nvPr/>
        </p:nvSpPr>
        <p:spPr>
          <a:xfrm rot="0">
            <a:off x="6545924" y="6938087"/>
            <a:ext cx="4547055" cy="1766941"/>
          </a:xfrm>
          <a:prstGeom prst="rect">
            <a:avLst/>
          </a:prstGeom>
        </p:spPr>
        <p:txBody>
          <a:bodyPr anchor="t" rtlCol="false" tIns="0" lIns="0" bIns="0" rIns="0">
            <a:spAutoFit/>
          </a:bodyPr>
          <a:lstStyle/>
          <a:p>
            <a:pPr>
              <a:lnSpc>
                <a:spcPts val="4459"/>
              </a:lnSpc>
              <a:spcBef>
                <a:spcPct val="0"/>
              </a:spcBef>
            </a:pPr>
            <a:r>
              <a:rPr lang="en-US" sz="3185">
                <a:solidFill>
                  <a:srgbClr val="FFFFFF"/>
                </a:solidFill>
                <a:latin typeface="Cooper Hewitt"/>
              </a:rPr>
              <a:t>Examples of top movie recommender that already exists.</a:t>
            </a:r>
          </a:p>
        </p:txBody>
      </p:sp>
      <p:sp>
        <p:nvSpPr>
          <p:cNvPr name="TextBox 26" id="26"/>
          <p:cNvSpPr txBox="true"/>
          <p:nvPr/>
        </p:nvSpPr>
        <p:spPr>
          <a:xfrm rot="0">
            <a:off x="1205735" y="1665229"/>
            <a:ext cx="4457829" cy="2423440"/>
          </a:xfrm>
          <a:prstGeom prst="rect">
            <a:avLst/>
          </a:prstGeom>
        </p:spPr>
        <p:txBody>
          <a:bodyPr anchor="t" rtlCol="false" tIns="0" lIns="0" bIns="0" rIns="0">
            <a:spAutoFit/>
          </a:bodyPr>
          <a:lstStyle/>
          <a:p>
            <a:pPr>
              <a:lnSpc>
                <a:spcPts val="9749"/>
              </a:lnSpc>
              <a:spcBef>
                <a:spcPct val="0"/>
              </a:spcBef>
            </a:pPr>
            <a:r>
              <a:rPr lang="en-US" sz="6963">
                <a:solidFill>
                  <a:srgbClr val="FFFFFF"/>
                </a:solidFill>
                <a:latin typeface="Inter Bold"/>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13725"/>
              </a:srgbClr>
            </a:solidFill>
          </p:spPr>
        </p:sp>
      </p:grpSp>
      <p:grpSp>
        <p:nvGrpSpPr>
          <p:cNvPr name="Group 4" id="4"/>
          <p:cNvGrpSpPr>
            <a:grpSpLocks noChangeAspect="true"/>
          </p:cNvGrpSpPr>
          <p:nvPr/>
        </p:nvGrpSpPr>
        <p:grpSpPr>
          <a:xfrm rot="0">
            <a:off x="4608556" y="418698"/>
            <a:ext cx="9070888" cy="4535444"/>
            <a:chOff x="0" y="0"/>
            <a:chExt cx="6662420" cy="3331210"/>
          </a:xfrm>
        </p:grpSpPr>
        <p:sp>
          <p:nvSpPr>
            <p:cNvPr name="Freeform 5" id="5"/>
            <p:cNvSpPr/>
            <p:nvPr/>
          </p:nvSpPr>
          <p:spPr>
            <a:xfrm>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2"/>
              <a:stretch>
                <a:fillRect l="0" r="0" t="-16125" b="-16125"/>
              </a:stretch>
            </a:blip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24153" r="0" b="24153"/>
          <a:stretch>
            <a:fillRect/>
          </a:stretch>
        </p:blipFill>
        <p:spPr>
          <a:xfrm flipH="false" flipV="false" rot="0">
            <a:off x="3846556" y="5143500"/>
            <a:ext cx="10429660" cy="1695874"/>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3808994" y="3834245"/>
            <a:ext cx="10287000" cy="2618509"/>
          </a:xfrm>
          <a:prstGeom prst="rect">
            <a:avLst/>
          </a:prstGeom>
        </p:spPr>
      </p:pic>
      <p:sp>
        <p:nvSpPr>
          <p:cNvPr name="TextBox 8" id="8"/>
          <p:cNvSpPr txBox="true"/>
          <p:nvPr/>
        </p:nvSpPr>
        <p:spPr>
          <a:xfrm rot="0">
            <a:off x="3846556" y="5503226"/>
            <a:ext cx="10429660" cy="871647"/>
          </a:xfrm>
          <a:prstGeom prst="rect">
            <a:avLst/>
          </a:prstGeom>
        </p:spPr>
        <p:txBody>
          <a:bodyPr anchor="t" rtlCol="false" tIns="0" lIns="0" bIns="0" rIns="0">
            <a:spAutoFit/>
          </a:bodyPr>
          <a:lstStyle/>
          <a:p>
            <a:pPr algn="ctr">
              <a:lnSpc>
                <a:spcPts val="7081"/>
              </a:lnSpc>
              <a:spcBef>
                <a:spcPct val="0"/>
              </a:spcBef>
            </a:pPr>
            <a:r>
              <a:rPr lang="en-US" sz="5058">
                <a:solidFill>
                  <a:srgbClr val="FFFFFF"/>
                </a:solidFill>
                <a:latin typeface="Inter Bold"/>
              </a:rPr>
              <a:t>What is recommender system?</a:t>
            </a:r>
          </a:p>
        </p:txBody>
      </p:sp>
      <p:sp>
        <p:nvSpPr>
          <p:cNvPr name="TextBox 9" id="9"/>
          <p:cNvSpPr txBox="true"/>
          <p:nvPr/>
        </p:nvSpPr>
        <p:spPr>
          <a:xfrm rot="0">
            <a:off x="2617554" y="7163185"/>
            <a:ext cx="12584384" cy="2111697"/>
          </a:xfrm>
          <a:prstGeom prst="rect">
            <a:avLst/>
          </a:prstGeom>
        </p:spPr>
        <p:txBody>
          <a:bodyPr anchor="t" rtlCol="false" tIns="0" lIns="0" bIns="0" rIns="0">
            <a:spAutoFit/>
          </a:bodyPr>
          <a:lstStyle/>
          <a:p>
            <a:pPr algn="ctr">
              <a:lnSpc>
                <a:spcPts val="3307"/>
              </a:lnSpc>
              <a:spcBef>
                <a:spcPct val="0"/>
              </a:spcBef>
            </a:pPr>
            <a:r>
              <a:rPr lang="en-US" sz="2362">
                <a:solidFill>
                  <a:srgbClr val="FFFFFF"/>
                </a:solidFill>
                <a:latin typeface="Poppins"/>
              </a:rPr>
              <a:t>Recommender systems are the systems that are designed to recommend things to the user based on many different factors. These systems predict the most likely product that the users are most likely to purchase and are of interest to. Companies like </a:t>
            </a:r>
            <a:r>
              <a:rPr lang="en-US" sz="2362" u="sng">
                <a:solidFill>
                  <a:srgbClr val="FFFFFF"/>
                </a:solidFill>
                <a:latin typeface="Poppins"/>
              </a:rPr>
              <a:t>Netflix</a:t>
            </a:r>
            <a:r>
              <a:rPr lang="en-US" sz="2362">
                <a:solidFill>
                  <a:srgbClr val="FFFFFF"/>
                </a:solidFill>
                <a:latin typeface="Poppins"/>
              </a:rPr>
              <a:t>, Amazon, etc. use recommender systems to help their users to identify the correct product or movies for them.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85" r="0" b="1285"/>
          <a:stretch>
            <a:fillRect/>
          </a:stretch>
        </p:blipFill>
        <p:spPr>
          <a:xfrm flipH="false" flipV="false" rot="0">
            <a:off x="9826310" y="2720649"/>
            <a:ext cx="8036117" cy="4480251"/>
          </a:xfrm>
          <a:prstGeom prst="rect">
            <a:avLst/>
          </a:prstGeom>
        </p:spPr>
      </p:pic>
      <p:pic>
        <p:nvPicPr>
          <p:cNvPr name="Picture 3" id="3"/>
          <p:cNvPicPr>
            <a:picLocks noChangeAspect="true"/>
          </p:cNvPicPr>
          <p:nvPr/>
        </p:nvPicPr>
        <p:blipFill>
          <a:blip r:embed="rId3">
            <a:alphaModFix amt="1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33338"/>
            <a:ext cx="18288000" cy="10220325"/>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543457" y="6438900"/>
            <a:ext cx="4318969" cy="4114800"/>
          </a:xfrm>
          <a:prstGeom prst="rect">
            <a:avLst/>
          </a:prstGeom>
        </p:spPr>
      </p:pic>
      <p:sp>
        <p:nvSpPr>
          <p:cNvPr name="TextBox 5" id="5"/>
          <p:cNvSpPr txBox="true"/>
          <p:nvPr/>
        </p:nvSpPr>
        <p:spPr>
          <a:xfrm rot="0">
            <a:off x="711842" y="2615874"/>
            <a:ext cx="8432158" cy="1784984"/>
          </a:xfrm>
          <a:prstGeom prst="rect">
            <a:avLst/>
          </a:prstGeom>
        </p:spPr>
        <p:txBody>
          <a:bodyPr anchor="t" rtlCol="false" tIns="0" lIns="0" bIns="0" rIns="0">
            <a:spAutoFit/>
          </a:bodyPr>
          <a:lstStyle/>
          <a:p>
            <a:pPr>
              <a:lnSpc>
                <a:spcPts val="7140"/>
              </a:lnSpc>
              <a:spcBef>
                <a:spcPct val="0"/>
              </a:spcBef>
            </a:pPr>
            <a:r>
              <a:rPr lang="en-US" sz="5100">
                <a:solidFill>
                  <a:srgbClr val="FFFC69"/>
                </a:solidFill>
                <a:latin typeface="Inter"/>
              </a:rPr>
              <a:t>Why do we need a recommendation system?</a:t>
            </a:r>
          </a:p>
        </p:txBody>
      </p:sp>
      <p:sp>
        <p:nvSpPr>
          <p:cNvPr name="TextBox 6" id="6"/>
          <p:cNvSpPr txBox="true"/>
          <p:nvPr/>
        </p:nvSpPr>
        <p:spPr>
          <a:xfrm rot="0">
            <a:off x="1028700" y="4638984"/>
            <a:ext cx="7356627" cy="3070226"/>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Poppins"/>
              </a:rPr>
              <a:t>Recommender system has the ability to predict whether a particular user would prefer an item or not based on the user's profile. Recommender systems are beneficial to both service providers and users [3]. They </a:t>
            </a:r>
            <a:r>
              <a:rPr lang="en-US" sz="2499">
                <a:solidFill>
                  <a:srgbClr val="FFFFFF"/>
                </a:solidFill>
                <a:latin typeface="Poppins"/>
              </a:rPr>
              <a:t>reduce transaction costs of finding and selecting items in an online shopping environment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558" r="47761" b="28293"/>
          <a:stretch>
            <a:fillRect/>
          </a:stretch>
        </p:blipFill>
        <p:spPr>
          <a:xfrm>
            <a:off x="0" y="0"/>
            <a:ext cx="18288000" cy="10287000"/>
          </a:xfrm>
          <a:prstGeom prst="rect">
            <a:avLst/>
          </a:prstGeom>
        </p:spPr>
      </p:pic>
      <p:sp>
        <p:nvSpPr>
          <p:cNvPr name="TextBox 3" id="3"/>
          <p:cNvSpPr txBox="true"/>
          <p:nvPr/>
        </p:nvSpPr>
        <p:spPr>
          <a:xfrm rot="0">
            <a:off x="2988040" y="1200150"/>
            <a:ext cx="12311919" cy="1236334"/>
          </a:xfrm>
          <a:prstGeom prst="rect">
            <a:avLst/>
          </a:prstGeom>
        </p:spPr>
        <p:txBody>
          <a:bodyPr anchor="t" rtlCol="false" tIns="0" lIns="0" bIns="0" rIns="0">
            <a:spAutoFit/>
          </a:bodyPr>
          <a:lstStyle/>
          <a:p>
            <a:pPr algn="ctr">
              <a:lnSpc>
                <a:spcPts val="9299"/>
              </a:lnSpc>
            </a:pPr>
            <a:r>
              <a:rPr lang="en-US" sz="9299">
                <a:solidFill>
                  <a:srgbClr val="FF0099"/>
                </a:solidFill>
                <a:latin typeface="Big Shoulders Display"/>
              </a:rPr>
              <a:t>MOVIE RECOMMENDER SYSTEM</a:t>
            </a:r>
          </a:p>
        </p:txBody>
      </p:sp>
      <p:sp>
        <p:nvSpPr>
          <p:cNvPr name="TextBox 4" id="4"/>
          <p:cNvSpPr txBox="true"/>
          <p:nvPr/>
        </p:nvSpPr>
        <p:spPr>
          <a:xfrm rot="0">
            <a:off x="1608522" y="3034933"/>
            <a:ext cx="14714823" cy="5329031"/>
          </a:xfrm>
          <a:prstGeom prst="rect">
            <a:avLst/>
          </a:prstGeom>
        </p:spPr>
        <p:txBody>
          <a:bodyPr anchor="t" rtlCol="false" tIns="0" lIns="0" bIns="0" rIns="0">
            <a:spAutoFit/>
          </a:bodyPr>
          <a:lstStyle/>
          <a:p>
            <a:pPr>
              <a:lnSpc>
                <a:spcPts val="6085"/>
              </a:lnSpc>
            </a:pPr>
            <a:r>
              <a:rPr lang="en-US" sz="4347">
                <a:solidFill>
                  <a:srgbClr val="FFFC69"/>
                </a:solidFill>
                <a:latin typeface="Canva Sans"/>
              </a:rPr>
              <a:t>A </a:t>
            </a:r>
            <a:r>
              <a:rPr lang="en-US" sz="4347">
                <a:solidFill>
                  <a:srgbClr val="FFFC69"/>
                </a:solidFill>
                <a:latin typeface="Canva Sans"/>
              </a:rPr>
              <a:t>movie recommendation system, or a movie recommender system, is an </a:t>
            </a:r>
            <a:r>
              <a:rPr lang="en-US" sz="4347">
                <a:solidFill>
                  <a:srgbClr val="FFFC69"/>
                </a:solidFill>
                <a:latin typeface="Canva Sans Medium"/>
              </a:rPr>
              <a:t>ML-based approach</a:t>
            </a:r>
            <a:r>
              <a:rPr lang="en-US" sz="4347">
                <a:solidFill>
                  <a:srgbClr val="FFFC69"/>
                </a:solidFill>
                <a:latin typeface="Canva Sans"/>
              </a:rPr>
              <a:t> to filtering or predicting the users’ film preferences based on their past choices and behavior. It’s an </a:t>
            </a:r>
            <a:r>
              <a:rPr lang="en-US" sz="4347">
                <a:solidFill>
                  <a:srgbClr val="FFFC69"/>
                </a:solidFill>
                <a:latin typeface="Canva Sans Medium"/>
              </a:rPr>
              <a:t>advanced filtration mechanism</a:t>
            </a:r>
            <a:r>
              <a:rPr lang="en-US" sz="4347">
                <a:solidFill>
                  <a:srgbClr val="FFFC69"/>
                </a:solidFill>
                <a:latin typeface="Canva Sans"/>
              </a:rPr>
              <a:t> that predicts the possible movie choices of the concerned user and their preferences towards a domain-specific item, aka movie.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413128" y="418698"/>
            <a:ext cx="17461745" cy="9449604"/>
            <a:chOff x="0" y="0"/>
            <a:chExt cx="5906812" cy="3196533"/>
          </a:xfrm>
        </p:grpSpPr>
        <p:sp>
          <p:nvSpPr>
            <p:cNvPr name="Freeform 3" id="3"/>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13725"/>
              </a:srgbClr>
            </a:solidFill>
          </p:spPr>
        </p:sp>
      </p:grpSp>
      <p:grpSp>
        <p:nvGrpSpPr>
          <p:cNvPr name="Group 4" id="4"/>
          <p:cNvGrpSpPr/>
          <p:nvPr/>
        </p:nvGrpSpPr>
        <p:grpSpPr>
          <a:xfrm rot="0">
            <a:off x="1265483" y="6995887"/>
            <a:ext cx="6568963" cy="947713"/>
            <a:chOff x="0" y="0"/>
            <a:chExt cx="8758617" cy="1263617"/>
          </a:xfrm>
        </p:grpSpPr>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56159" cy="1156159"/>
            </a:xfrm>
            <a:prstGeom prst="rect">
              <a:avLst/>
            </a:prstGeom>
          </p:spPr>
        </p:pic>
        <p:sp>
          <p:nvSpPr>
            <p:cNvPr name="TextBox 6" id="6"/>
            <p:cNvSpPr txBox="true"/>
            <p:nvPr/>
          </p:nvSpPr>
          <p:spPr>
            <a:xfrm rot="0">
              <a:off x="1656553" y="315484"/>
              <a:ext cx="7102064" cy="948133"/>
            </a:xfrm>
            <a:prstGeom prst="rect">
              <a:avLst/>
            </a:prstGeom>
          </p:spPr>
          <p:txBody>
            <a:bodyPr anchor="t" rtlCol="false" tIns="0" lIns="0" bIns="0" rIns="0">
              <a:spAutoFit/>
            </a:bodyPr>
            <a:lstStyle/>
            <a:p>
              <a:pPr>
                <a:lnSpc>
                  <a:spcPts val="2860"/>
                </a:lnSpc>
              </a:pPr>
              <a:r>
                <a:rPr lang="en-US" sz="2043">
                  <a:solidFill>
                    <a:srgbClr val="F3BE66"/>
                  </a:solidFill>
                  <a:latin typeface="Poppins Bold"/>
                </a:rPr>
                <a:t>Content-Based Filtering</a:t>
              </a:r>
            </a:p>
            <a:p>
              <a:pPr>
                <a:lnSpc>
                  <a:spcPts val="2860"/>
                </a:lnSpc>
                <a:spcBef>
                  <a:spcPct val="0"/>
                </a:spcBef>
              </a:pPr>
            </a:p>
          </p:txBody>
        </p:sp>
        <p:sp>
          <p:nvSpPr>
            <p:cNvPr name="TextBox 7" id="7"/>
            <p:cNvSpPr txBox="true"/>
            <p:nvPr/>
          </p:nvSpPr>
          <p:spPr>
            <a:xfrm rot="0">
              <a:off x="103747" y="315484"/>
              <a:ext cx="948664" cy="468041"/>
            </a:xfrm>
            <a:prstGeom prst="rect">
              <a:avLst/>
            </a:prstGeom>
          </p:spPr>
          <p:txBody>
            <a:bodyPr anchor="t" rtlCol="false" tIns="0" lIns="0" bIns="0" rIns="0">
              <a:spAutoFit/>
            </a:bodyPr>
            <a:lstStyle/>
            <a:p>
              <a:pPr algn="ctr">
                <a:lnSpc>
                  <a:spcPts val="2860"/>
                </a:lnSpc>
                <a:spcBef>
                  <a:spcPct val="0"/>
                </a:spcBef>
              </a:pPr>
              <a:r>
                <a:rPr lang="en-US" sz="2043">
                  <a:solidFill>
                    <a:srgbClr val="FFFFFF"/>
                  </a:solidFill>
                  <a:latin typeface="Poppins Bold"/>
                </a:rPr>
                <a:t>01</a:t>
              </a:r>
            </a:p>
          </p:txBody>
        </p:sp>
      </p:grpSp>
      <p:grpSp>
        <p:nvGrpSpPr>
          <p:cNvPr name="Group 8" id="8"/>
          <p:cNvGrpSpPr/>
          <p:nvPr/>
        </p:nvGrpSpPr>
        <p:grpSpPr>
          <a:xfrm rot="0">
            <a:off x="1265483" y="8420734"/>
            <a:ext cx="6568963" cy="947713"/>
            <a:chOff x="0" y="0"/>
            <a:chExt cx="8758617" cy="1263617"/>
          </a:xfrm>
        </p:grpSpPr>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56159" cy="1156159"/>
            </a:xfrm>
            <a:prstGeom prst="rect">
              <a:avLst/>
            </a:prstGeom>
          </p:spPr>
        </p:pic>
        <p:sp>
          <p:nvSpPr>
            <p:cNvPr name="TextBox 10" id="10"/>
            <p:cNvSpPr txBox="true"/>
            <p:nvPr/>
          </p:nvSpPr>
          <p:spPr>
            <a:xfrm rot="0">
              <a:off x="1656553" y="315484"/>
              <a:ext cx="7102064" cy="948133"/>
            </a:xfrm>
            <a:prstGeom prst="rect">
              <a:avLst/>
            </a:prstGeom>
          </p:spPr>
          <p:txBody>
            <a:bodyPr anchor="t" rtlCol="false" tIns="0" lIns="0" bIns="0" rIns="0">
              <a:spAutoFit/>
            </a:bodyPr>
            <a:lstStyle/>
            <a:p>
              <a:pPr>
                <a:lnSpc>
                  <a:spcPts val="2860"/>
                </a:lnSpc>
              </a:pPr>
              <a:r>
                <a:rPr lang="en-US" sz="2043">
                  <a:solidFill>
                    <a:srgbClr val="F3BE66"/>
                  </a:solidFill>
                  <a:latin typeface="Poppins Bold"/>
                </a:rPr>
                <a:t>Collaborative Filtering</a:t>
              </a:r>
            </a:p>
            <a:p>
              <a:pPr>
                <a:lnSpc>
                  <a:spcPts val="2860"/>
                </a:lnSpc>
                <a:spcBef>
                  <a:spcPct val="0"/>
                </a:spcBef>
              </a:pPr>
            </a:p>
          </p:txBody>
        </p:sp>
        <p:sp>
          <p:nvSpPr>
            <p:cNvPr name="TextBox 11" id="11"/>
            <p:cNvSpPr txBox="true"/>
            <p:nvPr/>
          </p:nvSpPr>
          <p:spPr>
            <a:xfrm rot="0">
              <a:off x="103747" y="315484"/>
              <a:ext cx="948664" cy="468041"/>
            </a:xfrm>
            <a:prstGeom prst="rect">
              <a:avLst/>
            </a:prstGeom>
          </p:spPr>
          <p:txBody>
            <a:bodyPr anchor="t" rtlCol="false" tIns="0" lIns="0" bIns="0" rIns="0">
              <a:spAutoFit/>
            </a:bodyPr>
            <a:lstStyle/>
            <a:p>
              <a:pPr algn="ctr">
                <a:lnSpc>
                  <a:spcPts val="2860"/>
                </a:lnSpc>
                <a:spcBef>
                  <a:spcPct val="0"/>
                </a:spcBef>
              </a:pPr>
              <a:r>
                <a:rPr lang="en-US" sz="2043">
                  <a:solidFill>
                    <a:srgbClr val="FFFFFF"/>
                  </a:solidFill>
                  <a:latin typeface="Poppins Bold"/>
                </a:rPr>
                <a:t>02</a:t>
              </a:r>
            </a:p>
          </p:txBody>
        </p:sp>
      </p:grpSp>
      <p:pic>
        <p:nvPicPr>
          <p:cNvPr name="Picture 12" id="12"/>
          <p:cNvPicPr>
            <a:picLocks noChangeAspect="true"/>
          </p:cNvPicPr>
          <p:nvPr/>
        </p:nvPicPr>
        <p:blipFill>
          <a:blip r:embed="rId4"/>
          <a:srcRect l="0" t="0" r="0" b="0"/>
          <a:stretch>
            <a:fillRect/>
          </a:stretch>
        </p:blipFill>
        <p:spPr>
          <a:xfrm flipH="false" flipV="false" rot="0">
            <a:off x="9390487" y="2274920"/>
            <a:ext cx="7868813" cy="6381139"/>
          </a:xfrm>
          <a:prstGeom prst="rect">
            <a:avLst/>
          </a:prstGeom>
        </p:spPr>
      </p:pic>
      <p:pic>
        <p:nvPicPr>
          <p:cNvPr name="Picture 13" id="13"/>
          <p:cNvPicPr>
            <a:picLocks noChangeAspect="true"/>
          </p:cNvPicPr>
          <p:nvPr/>
        </p:nvPicPr>
        <p:blipFill>
          <a:blip r:embed="rId5"/>
          <a:srcRect l="0" t="0" r="0" b="0"/>
          <a:stretch>
            <a:fillRect/>
          </a:stretch>
        </p:blipFill>
        <p:spPr>
          <a:xfrm flipH="false" flipV="false" rot="0">
            <a:off x="908428" y="740874"/>
            <a:ext cx="1533018" cy="674528"/>
          </a:xfrm>
          <a:prstGeom prst="rect">
            <a:avLst/>
          </a:prstGeom>
        </p:spPr>
      </p:pic>
      <p:sp>
        <p:nvSpPr>
          <p:cNvPr name="TextBox 14" id="14"/>
          <p:cNvSpPr txBox="true"/>
          <p:nvPr/>
        </p:nvSpPr>
        <p:spPr>
          <a:xfrm rot="0">
            <a:off x="908428" y="1847309"/>
            <a:ext cx="8020050" cy="2033905"/>
          </a:xfrm>
          <a:prstGeom prst="rect">
            <a:avLst/>
          </a:prstGeom>
        </p:spPr>
        <p:txBody>
          <a:bodyPr anchor="t" rtlCol="false" tIns="0" lIns="0" bIns="0" rIns="0">
            <a:spAutoFit/>
          </a:bodyPr>
          <a:lstStyle/>
          <a:p>
            <a:pPr>
              <a:lnSpc>
                <a:spcPts val="8120"/>
              </a:lnSpc>
              <a:spcBef>
                <a:spcPct val="0"/>
              </a:spcBef>
            </a:pPr>
            <a:r>
              <a:rPr lang="en-US" sz="5800">
                <a:solidFill>
                  <a:srgbClr val="FFFFFF"/>
                </a:solidFill>
                <a:latin typeface="Inter Bold"/>
              </a:rPr>
              <a:t>Types of movie recommender system</a:t>
            </a:r>
          </a:p>
        </p:txBody>
      </p:sp>
      <p:sp>
        <p:nvSpPr>
          <p:cNvPr name="TextBox 15" id="15"/>
          <p:cNvSpPr txBox="true"/>
          <p:nvPr/>
        </p:nvSpPr>
        <p:spPr>
          <a:xfrm rot="0">
            <a:off x="1028700" y="3824064"/>
            <a:ext cx="7762875" cy="3171823"/>
          </a:xfrm>
          <a:prstGeom prst="rect">
            <a:avLst/>
          </a:prstGeom>
        </p:spPr>
        <p:txBody>
          <a:bodyPr anchor="t" rtlCol="false" tIns="0" lIns="0" bIns="0" rIns="0">
            <a:spAutoFit/>
          </a:bodyPr>
          <a:lstStyle/>
          <a:p>
            <a:pPr>
              <a:lnSpc>
                <a:spcPts val="3780"/>
              </a:lnSpc>
            </a:pPr>
            <a:r>
              <a:rPr lang="en-US" sz="2700">
                <a:solidFill>
                  <a:srgbClr val="FFFFFF"/>
                </a:solidFill>
                <a:latin typeface="Cardo Bold"/>
              </a:rPr>
              <a:t>Movie recommendation systems use a set of different filtration strategies and algorithms to help users find the most relevant films. The most popular categories of the ML algorithms used for movie recommendations include content-based filtering and collaborative filtering systems.</a:t>
            </a:r>
          </a:p>
          <a:p>
            <a:pPr>
              <a:lnSpc>
                <a:spcPts val="25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13128" y="418698"/>
            <a:ext cx="5458060" cy="57367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621177" y="418698"/>
            <a:ext cx="5446447" cy="5736769"/>
          </a:xfrm>
          <a:prstGeom prst="rect">
            <a:avLst/>
          </a:prstGeom>
        </p:spPr>
      </p:pic>
      <p:grpSp>
        <p:nvGrpSpPr>
          <p:cNvPr name="Group 4" id="4"/>
          <p:cNvGrpSpPr/>
          <p:nvPr/>
        </p:nvGrpSpPr>
        <p:grpSpPr>
          <a:xfrm rot="0">
            <a:off x="3045860" y="6155467"/>
            <a:ext cx="5650653" cy="3503405"/>
            <a:chOff x="0" y="0"/>
            <a:chExt cx="7534205" cy="4671207"/>
          </a:xfrm>
        </p:grpSpPr>
        <p:pic>
          <p:nvPicPr>
            <p:cNvPr name="Picture 5" id="5"/>
            <p:cNvPicPr>
              <a:picLocks noChangeAspect="true"/>
            </p:cNvPicPr>
            <p:nvPr/>
          </p:nvPicPr>
          <p:blipFill>
            <a:blip r:embed="rId4">
              <a:alphaModFix amt="63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431499" y="-1431499"/>
              <a:ext cx="4671207" cy="7534205"/>
            </a:xfrm>
            <a:prstGeom prst="rect">
              <a:avLst/>
            </a:prstGeom>
          </p:spPr>
        </p:pic>
        <p:sp>
          <p:nvSpPr>
            <p:cNvPr name="TextBox 6" id="6"/>
            <p:cNvSpPr txBox="true"/>
            <p:nvPr/>
          </p:nvSpPr>
          <p:spPr>
            <a:xfrm rot="0">
              <a:off x="649724" y="652643"/>
              <a:ext cx="6549761" cy="3533773"/>
            </a:xfrm>
            <a:prstGeom prst="rect">
              <a:avLst/>
            </a:prstGeom>
          </p:spPr>
          <p:txBody>
            <a:bodyPr anchor="t" rtlCol="false" tIns="0" lIns="0" bIns="0" rIns="0">
              <a:spAutoFit/>
            </a:bodyPr>
            <a:lstStyle/>
            <a:p>
              <a:pPr>
                <a:lnSpc>
                  <a:spcPts val="2100"/>
                </a:lnSpc>
              </a:pPr>
              <a:r>
                <a:rPr lang="en-US" sz="1500">
                  <a:solidFill>
                    <a:srgbClr val="FFFFFF"/>
                  </a:solidFill>
                  <a:latin typeface="Canva Sans"/>
                </a:rPr>
                <a:t>A filtration strategy for movie recommendation systems, which uses the data provided about the items (movies). This data plays a crucial role here and is extracted from only one user. An ML algorithm used for this strategy recommends motion pictures that are similar to the user’s preferences in the past. Therefore, the similarity in content-based filtering is generated by the data about the past film selections and likes by only one user.</a:t>
              </a:r>
            </a:p>
            <a:p>
              <a:pPr>
                <a:lnSpc>
                  <a:spcPts val="2100"/>
                </a:lnSpc>
              </a:pPr>
            </a:p>
          </p:txBody>
        </p:sp>
      </p:grpSp>
      <p:pic>
        <p:nvPicPr>
          <p:cNvPr name="Picture 7" id="7"/>
          <p:cNvPicPr>
            <a:picLocks noChangeAspect="true"/>
          </p:cNvPicPr>
          <p:nvPr/>
        </p:nvPicPr>
        <p:blipFill>
          <a:blip r:embed="rId4">
            <a:alphaModFix amt="63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1998688" y="5127440"/>
            <a:ext cx="3354616" cy="5410671"/>
          </a:xfrm>
          <a:prstGeom prst="rect">
            <a:avLst/>
          </a:prstGeom>
        </p:spPr>
      </p:pic>
      <p:pic>
        <p:nvPicPr>
          <p:cNvPr name="Picture 8" id="8"/>
          <p:cNvPicPr>
            <a:picLocks noChangeAspect="true"/>
          </p:cNvPicPr>
          <p:nvPr/>
        </p:nvPicPr>
        <p:blipFill>
          <a:blip r:embed="rId6">
            <a:alphaModFix amt="6000"/>
          </a:blip>
          <a:srcRect l="0" t="0" r="0" b="0"/>
          <a:stretch>
            <a:fillRect/>
          </a:stretch>
        </p:blipFill>
        <p:spPr>
          <a:xfrm flipH="false" flipV="false" rot="0">
            <a:off x="0" y="-2152650"/>
            <a:ext cx="18533981" cy="18533981"/>
          </a:xfrm>
          <a:prstGeom prst="rect">
            <a:avLst/>
          </a:prstGeom>
        </p:spPr>
      </p:pic>
      <p:sp>
        <p:nvSpPr>
          <p:cNvPr name="TextBox 9" id="9"/>
          <p:cNvSpPr txBox="true"/>
          <p:nvPr/>
        </p:nvSpPr>
        <p:spPr>
          <a:xfrm rot="0">
            <a:off x="11324148" y="6364596"/>
            <a:ext cx="4703695" cy="3056571"/>
          </a:xfrm>
          <a:prstGeom prst="rect">
            <a:avLst/>
          </a:prstGeom>
        </p:spPr>
        <p:txBody>
          <a:bodyPr anchor="t" rtlCol="false" tIns="0" lIns="0" bIns="0" rIns="0">
            <a:spAutoFit/>
          </a:bodyPr>
          <a:lstStyle/>
          <a:p>
            <a:pPr>
              <a:lnSpc>
                <a:spcPts val="2010"/>
              </a:lnSpc>
            </a:pPr>
            <a:r>
              <a:rPr lang="en-US" sz="1436">
                <a:solidFill>
                  <a:srgbClr val="FFFFFF"/>
                </a:solidFill>
                <a:latin typeface="Canva Sans"/>
              </a:rPr>
              <a:t>As the name suggests, this filtering strategy is based on the combination of the relevant user’s and other users’ behaviors. The system compares and contrasts these behaviors for the most optimal results. It’s a collaboration of the multiple users’ film preferences and behaviors. The core element in this movie recommendation system and the ML algorithm it’s built on is the history of all users in the database. Basically, collaborative filtering is based on the interaction of all users in the system with the items (movies). </a:t>
            </a:r>
          </a:p>
          <a:p>
            <a:pPr>
              <a:lnSpc>
                <a:spcPts val="201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145452"/>
            <a:ext cx="18288000" cy="9996096"/>
          </a:xfrm>
          <a:prstGeom prst="rect">
            <a:avLst/>
          </a:prstGeom>
        </p:spPr>
      </p:pic>
      <p:grpSp>
        <p:nvGrpSpPr>
          <p:cNvPr name="Group 3" id="3"/>
          <p:cNvGrpSpPr/>
          <p:nvPr/>
        </p:nvGrpSpPr>
        <p:grpSpPr>
          <a:xfrm rot="0">
            <a:off x="413128" y="418698"/>
            <a:ext cx="17461745" cy="9449604"/>
            <a:chOff x="0" y="0"/>
            <a:chExt cx="5906812" cy="3196533"/>
          </a:xfrm>
        </p:grpSpPr>
        <p:sp>
          <p:nvSpPr>
            <p:cNvPr name="Freeform 4" id="4"/>
            <p:cNvSpPr/>
            <p:nvPr/>
          </p:nvSpPr>
          <p:spPr>
            <a:xfrm>
              <a:off x="0" y="0"/>
              <a:ext cx="5906812" cy="3196533"/>
            </a:xfrm>
            <a:custGeom>
              <a:avLst/>
              <a:gdLst/>
              <a:ahLst/>
              <a:cxnLst/>
              <a:rect r="r" b="b" t="t" l="l"/>
              <a:pathLst>
                <a:path h="3196533" w="5906812">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12941"/>
              </a:srgbClr>
            </a:solidFill>
          </p:spPr>
        </p:sp>
      </p:grpSp>
      <p:pic>
        <p:nvPicPr>
          <p:cNvPr name="Picture 5" id="5"/>
          <p:cNvPicPr>
            <a:picLocks noChangeAspect="true"/>
          </p:cNvPicPr>
          <p:nvPr/>
        </p:nvPicPr>
        <p:blipFill>
          <a:blip r:embed="rId4"/>
          <a:srcRect l="0" t="0" r="0" b="0"/>
          <a:stretch>
            <a:fillRect/>
          </a:stretch>
        </p:blipFill>
        <p:spPr>
          <a:xfrm flipH="false" flipV="false" rot="0">
            <a:off x="8610391" y="1436454"/>
            <a:ext cx="6934618" cy="7414093"/>
          </a:xfrm>
          <a:prstGeom prst="rect">
            <a:avLst/>
          </a:prstGeom>
        </p:spPr>
      </p:pic>
      <p:sp>
        <p:nvSpPr>
          <p:cNvPr name="TextBox 6" id="6"/>
          <p:cNvSpPr txBox="true"/>
          <p:nvPr/>
        </p:nvSpPr>
        <p:spPr>
          <a:xfrm rot="0">
            <a:off x="0" y="3226753"/>
            <a:ext cx="7623371" cy="2182679"/>
          </a:xfrm>
          <a:prstGeom prst="rect">
            <a:avLst/>
          </a:prstGeom>
        </p:spPr>
        <p:txBody>
          <a:bodyPr anchor="t" rtlCol="false" tIns="0" lIns="0" bIns="0" rIns="0">
            <a:spAutoFit/>
          </a:bodyPr>
          <a:lstStyle/>
          <a:p>
            <a:pPr algn="ctr">
              <a:lnSpc>
                <a:spcPts val="8844"/>
              </a:lnSpc>
            </a:pPr>
            <a:r>
              <a:rPr lang="en-US" sz="6317">
                <a:solidFill>
                  <a:srgbClr val="FFFFFF"/>
                </a:solidFill>
                <a:latin typeface="Oswald"/>
              </a:rPr>
              <a:t>OVERVIEW OF PROJECT 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421" r="3271" b="14912"/>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22951" y="7200900"/>
            <a:ext cx="4774557" cy="4114800"/>
          </a:xfrm>
          <a:prstGeom prst="rect">
            <a:avLst/>
          </a:prstGeom>
        </p:spPr>
      </p:pic>
      <p:sp>
        <p:nvSpPr>
          <p:cNvPr name="TextBox 4" id="4"/>
          <p:cNvSpPr txBox="true"/>
          <p:nvPr/>
        </p:nvSpPr>
        <p:spPr>
          <a:xfrm rot="0">
            <a:off x="1028700" y="543878"/>
            <a:ext cx="9943902" cy="1802772"/>
          </a:xfrm>
          <a:prstGeom prst="rect">
            <a:avLst/>
          </a:prstGeom>
        </p:spPr>
        <p:txBody>
          <a:bodyPr anchor="t" rtlCol="false" tIns="0" lIns="0" bIns="0" rIns="0">
            <a:spAutoFit/>
          </a:bodyPr>
          <a:lstStyle/>
          <a:p>
            <a:pPr algn="ctr">
              <a:lnSpc>
                <a:spcPts val="14559"/>
              </a:lnSpc>
            </a:pPr>
            <a:r>
              <a:rPr lang="en-US" sz="10399">
                <a:solidFill>
                  <a:srgbClr val="FFFC69"/>
                </a:solidFill>
                <a:latin typeface="Lovelo Bold"/>
              </a:rPr>
              <a:t>MOVIE DATASET</a:t>
            </a:r>
          </a:p>
        </p:txBody>
      </p:sp>
      <p:grpSp>
        <p:nvGrpSpPr>
          <p:cNvPr name="Group 5" id="5"/>
          <p:cNvGrpSpPr/>
          <p:nvPr/>
        </p:nvGrpSpPr>
        <p:grpSpPr>
          <a:xfrm rot="0">
            <a:off x="3185255" y="3427744"/>
            <a:ext cx="15574694" cy="4479503"/>
            <a:chOff x="0" y="0"/>
            <a:chExt cx="20766259" cy="5972671"/>
          </a:xfrm>
        </p:grpSpPr>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18988259" cy="5972671"/>
            </a:xfrm>
            <a:prstGeom prst="rect">
              <a:avLst/>
            </a:prstGeom>
          </p:spPr>
        </p:pic>
        <p:sp>
          <p:nvSpPr>
            <p:cNvPr name="TextBox 7" id="7"/>
            <p:cNvSpPr txBox="true"/>
            <p:nvPr/>
          </p:nvSpPr>
          <p:spPr>
            <a:xfrm rot="0">
              <a:off x="1778000" y="913323"/>
              <a:ext cx="18988259" cy="4752128"/>
            </a:xfrm>
            <a:prstGeom prst="rect">
              <a:avLst/>
            </a:prstGeom>
          </p:spPr>
          <p:txBody>
            <a:bodyPr anchor="t" rtlCol="false" tIns="0" lIns="0" bIns="0" rIns="0">
              <a:spAutoFit/>
            </a:bodyPr>
            <a:lstStyle/>
            <a:p>
              <a:pPr>
                <a:lnSpc>
                  <a:spcPts val="4759"/>
                </a:lnSpc>
              </a:pPr>
              <a:r>
                <a:rPr lang="en-US" sz="3399">
                  <a:solidFill>
                    <a:srgbClr val="000000"/>
                  </a:solidFill>
                  <a:latin typeface="Canva Sans Bold"/>
                </a:rPr>
                <a:t>We have 2 datasets:(of 5000 movies)</a:t>
              </a:r>
            </a:p>
            <a:p>
              <a:pPr>
                <a:lnSpc>
                  <a:spcPts val="4759"/>
                </a:lnSpc>
              </a:pPr>
              <a:r>
                <a:rPr lang="en-US" sz="3399">
                  <a:solidFill>
                    <a:srgbClr val="000000"/>
                  </a:solidFill>
                  <a:latin typeface="Canva Sans Bold"/>
                </a:rPr>
                <a:t>·    TMDB (the movie database) 5000 Movie datasets</a:t>
              </a:r>
            </a:p>
            <a:p>
              <a:pPr>
                <a:lnSpc>
                  <a:spcPts val="4759"/>
                </a:lnSpc>
              </a:pPr>
              <a:r>
                <a:rPr lang="en-US" sz="3399">
                  <a:solidFill>
                    <a:srgbClr val="000000"/>
                  </a:solidFill>
                  <a:latin typeface="Canva Sans Bold"/>
                </a:rPr>
                <a:t>We have data related to budget, genres, popularity, etc.</a:t>
              </a:r>
            </a:p>
            <a:p>
              <a:pPr>
                <a:lnSpc>
                  <a:spcPts val="4759"/>
                </a:lnSpc>
              </a:pPr>
              <a:r>
                <a:rPr lang="en-US" sz="3399">
                  <a:solidFill>
                    <a:srgbClr val="000000"/>
                  </a:solidFill>
                  <a:latin typeface="Canva Sans Bold"/>
                </a:rPr>
                <a:t>·    TMDB 5000 credits datasets</a:t>
              </a:r>
            </a:p>
            <a:p>
              <a:pPr>
                <a:lnSpc>
                  <a:spcPts val="4759"/>
                </a:lnSpc>
              </a:pPr>
              <a:r>
                <a:rPr lang="en-US" sz="3399">
                  <a:solidFill>
                    <a:srgbClr val="000000"/>
                  </a:solidFill>
                  <a:latin typeface="Canva Sans Bold"/>
                </a:rPr>
                <a:t>We have data related to cast and crew.</a:t>
              </a:r>
            </a:p>
            <a:p>
              <a:pPr>
                <a:lnSpc>
                  <a:spcPts val="47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DAFUziEewFo</dc:identifier>
  <dcterms:modified xsi:type="dcterms:W3CDTF">2011-08-01T06:04:30Z</dcterms:modified>
  <cp:revision>1</cp:revision>
  <dc:title>Purple Futuristic Metaverse Presentation</dc:title>
</cp:coreProperties>
</file>